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  <p:sldId id="268" r:id="rId12"/>
    <p:sldId id="266" r:id="rId13"/>
    <p:sldId id="267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984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26F34-9FF6-43C6-B4D3-1A7DA9231525}" type="datetimeFigureOut">
              <a:rPr lang="en-CA" smtClean="0"/>
              <a:t>28/06/2016</a:t>
            </a:fld>
            <a:endParaRPr lang="en-CA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024D7-7AA2-4A28-9D07-B1936EC02630}" type="slidenum">
              <a:rPr lang="en-CA" smtClean="0"/>
              <a:t>‹#›</a:t>
            </a:fld>
            <a:endParaRPr lang="en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26F34-9FF6-43C6-B4D3-1A7DA9231525}" type="datetimeFigureOut">
              <a:rPr lang="en-CA" smtClean="0"/>
              <a:t>28/06/2016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024D7-7AA2-4A28-9D07-B1936EC02630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26F34-9FF6-43C6-B4D3-1A7DA9231525}" type="datetimeFigureOut">
              <a:rPr lang="en-CA" smtClean="0"/>
              <a:t>28/06/2016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024D7-7AA2-4A28-9D07-B1936EC02630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26F34-9FF6-43C6-B4D3-1A7DA9231525}" type="datetimeFigureOut">
              <a:rPr lang="en-CA" smtClean="0"/>
              <a:t>28/06/2016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024D7-7AA2-4A28-9D07-B1936EC02630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26F34-9FF6-43C6-B4D3-1A7DA9231525}" type="datetimeFigureOut">
              <a:rPr lang="en-CA" smtClean="0"/>
              <a:t>28/06/2016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024D7-7AA2-4A28-9D07-B1936EC02630}" type="slidenum">
              <a:rPr lang="en-CA" smtClean="0"/>
              <a:t>‹#›</a:t>
            </a:fld>
            <a:endParaRPr lang="en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26F34-9FF6-43C6-B4D3-1A7DA9231525}" type="datetimeFigureOut">
              <a:rPr lang="en-CA" smtClean="0"/>
              <a:t>28/06/2016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024D7-7AA2-4A28-9D07-B1936EC02630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26F34-9FF6-43C6-B4D3-1A7DA9231525}" type="datetimeFigureOut">
              <a:rPr lang="en-CA" smtClean="0"/>
              <a:t>28/06/2016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024D7-7AA2-4A28-9D07-B1936EC02630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26F34-9FF6-43C6-B4D3-1A7DA9231525}" type="datetimeFigureOut">
              <a:rPr lang="en-CA" smtClean="0"/>
              <a:t>28/06/2016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024D7-7AA2-4A28-9D07-B1936EC02630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26F34-9FF6-43C6-B4D3-1A7DA9231525}" type="datetimeFigureOut">
              <a:rPr lang="en-CA" smtClean="0"/>
              <a:t>28/06/2016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024D7-7AA2-4A28-9D07-B1936EC02630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26F34-9FF6-43C6-B4D3-1A7DA9231525}" type="datetimeFigureOut">
              <a:rPr lang="en-CA" smtClean="0"/>
              <a:t>28/06/2016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024D7-7AA2-4A28-9D07-B1936EC02630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26F34-9FF6-43C6-B4D3-1A7DA9231525}" type="datetimeFigureOut">
              <a:rPr lang="en-CA" smtClean="0"/>
              <a:t>28/06/2016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51024D7-7AA2-4A28-9D07-B1936EC02630}" type="slidenum">
              <a:rPr lang="en-CA" smtClean="0"/>
              <a:t>‹#›</a:t>
            </a:fld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D126F34-9FF6-43C6-B4D3-1A7DA9231525}" type="datetimeFigureOut">
              <a:rPr lang="en-CA" smtClean="0"/>
              <a:t>28/06/2016</a:t>
            </a:fld>
            <a:endParaRPr lang="en-CA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51024D7-7AA2-4A28-9D07-B1936EC02630}" type="slidenum">
              <a:rPr lang="en-CA" smtClean="0"/>
              <a:t>‹#›</a:t>
            </a:fld>
            <a:endParaRPr lang="en-CA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Marketing CRM and Collaboration Software Evaluation and Analysis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Evaluation for </a:t>
            </a:r>
            <a:r>
              <a:rPr lang="en-CA" dirty="0" err="1" smtClean="0"/>
              <a:t>Lupa</a:t>
            </a:r>
            <a:r>
              <a:rPr lang="en-CA" dirty="0" smtClean="0"/>
              <a:t> Solutions</a:t>
            </a:r>
          </a:p>
          <a:p>
            <a:r>
              <a:rPr lang="en-CA" sz="1400" dirty="0" smtClean="0"/>
              <a:t>Prepared by Consultant, Al Leong, MBA (604) 781 4470</a:t>
            </a:r>
          </a:p>
          <a:p>
            <a:endParaRPr lang="en-CA" sz="1400" dirty="0" smtClean="0"/>
          </a:p>
          <a:p>
            <a:r>
              <a:rPr lang="en-CA" sz="1400" dirty="0" smtClean="0"/>
              <a:t>Phase 1: Initial Evaluation List, Short list approach review.</a:t>
            </a:r>
          </a:p>
        </p:txBody>
      </p:sp>
    </p:spTree>
    <p:extLst>
      <p:ext uri="{BB962C8B-B14F-4D97-AF65-F5344CB8AC3E}">
        <p14:creationId xmlns:p14="http://schemas.microsoft.com/office/powerpoint/2010/main" val="10522134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582" y="2457233"/>
            <a:ext cx="8020897" cy="37149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Results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Overall Score and Ranking</a:t>
            </a:r>
          </a:p>
        </p:txBody>
      </p:sp>
      <p:sp>
        <p:nvSpPr>
          <p:cNvPr id="4" name="Rectangle 3"/>
          <p:cNvSpPr/>
          <p:nvPr/>
        </p:nvSpPr>
        <p:spPr>
          <a:xfrm>
            <a:off x="685800" y="2451100"/>
            <a:ext cx="8013573" cy="3721100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" name="Rounded Rectangle 4"/>
          <p:cNvSpPr/>
          <p:nvPr/>
        </p:nvSpPr>
        <p:spPr>
          <a:xfrm>
            <a:off x="4343400" y="4824046"/>
            <a:ext cx="1752600" cy="1348154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1" name="Rounded Rectangle 10"/>
          <p:cNvSpPr/>
          <p:nvPr/>
        </p:nvSpPr>
        <p:spPr>
          <a:xfrm>
            <a:off x="7010400" y="4824046"/>
            <a:ext cx="838200" cy="1348154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99932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838200"/>
            <a:ext cx="6477000" cy="57319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56283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743200"/>
            <a:ext cx="8763611" cy="3325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Performance vs. Value</a:t>
            </a:r>
            <a:endParaRPr lang="en-CA" dirty="0"/>
          </a:p>
        </p:txBody>
      </p:sp>
      <p:sp>
        <p:nvSpPr>
          <p:cNvPr id="3" name="TextBox 2"/>
          <p:cNvSpPr txBox="1"/>
          <p:nvPr/>
        </p:nvSpPr>
        <p:spPr>
          <a:xfrm>
            <a:off x="3352800" y="2177018"/>
            <a:ext cx="14525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Performance</a:t>
            </a:r>
            <a:endParaRPr lang="en-CA" dirty="0"/>
          </a:p>
        </p:txBody>
      </p:sp>
      <p:sp>
        <p:nvSpPr>
          <p:cNvPr id="4" name="TextBox 3"/>
          <p:cNvSpPr txBox="1"/>
          <p:nvPr/>
        </p:nvSpPr>
        <p:spPr>
          <a:xfrm>
            <a:off x="7394673" y="2194225"/>
            <a:ext cx="741165" cy="30523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Value</a:t>
            </a:r>
            <a:endParaRPr lang="en-CA" dirty="0"/>
          </a:p>
        </p:txBody>
      </p:sp>
      <p:sp>
        <p:nvSpPr>
          <p:cNvPr id="5" name="Rectangle 4"/>
          <p:cNvSpPr/>
          <p:nvPr/>
        </p:nvSpPr>
        <p:spPr>
          <a:xfrm>
            <a:off x="228600" y="2743200"/>
            <a:ext cx="8763611" cy="3325812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" name="Rounded Rectangle 5"/>
          <p:cNvSpPr/>
          <p:nvPr/>
        </p:nvSpPr>
        <p:spPr>
          <a:xfrm>
            <a:off x="2743200" y="2541588"/>
            <a:ext cx="2514600" cy="3706812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" name="Rounded Rectangle 9"/>
          <p:cNvSpPr/>
          <p:nvPr/>
        </p:nvSpPr>
        <p:spPr>
          <a:xfrm>
            <a:off x="6477000" y="2541588"/>
            <a:ext cx="2576512" cy="3706812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0692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Recommendations </a:t>
            </a:r>
            <a:br>
              <a:rPr lang="en-CA" dirty="0" smtClean="0"/>
            </a:br>
            <a:r>
              <a:rPr lang="en-CA" sz="3100" dirty="0" smtClean="0"/>
              <a:t>(given </a:t>
            </a:r>
            <a:r>
              <a:rPr lang="en-CA" sz="3100" dirty="0" err="1" smtClean="0"/>
              <a:t>Lupa’s</a:t>
            </a:r>
            <a:r>
              <a:rPr lang="en-CA" sz="3100" dirty="0" smtClean="0"/>
              <a:t> requirements, preferences, budget)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Go for performance – Choose </a:t>
            </a:r>
            <a:r>
              <a:rPr lang="en-CA" dirty="0" smtClean="0"/>
              <a:t>Salesforce</a:t>
            </a:r>
          </a:p>
          <a:p>
            <a:pPr lvl="1"/>
            <a:r>
              <a:rPr lang="en-CA" dirty="0" smtClean="0"/>
              <a:t>This is the Sports Car / Mercedes AMG</a:t>
            </a:r>
            <a:endParaRPr lang="en-CA" dirty="0" smtClean="0"/>
          </a:p>
          <a:p>
            <a:r>
              <a:rPr lang="en-CA" dirty="0" smtClean="0"/>
              <a:t>Go for economy/value – Choose </a:t>
            </a:r>
            <a:r>
              <a:rPr lang="en-CA" dirty="0" err="1" smtClean="0"/>
              <a:t>SugarCRM</a:t>
            </a:r>
            <a:endParaRPr lang="en-CA" dirty="0" smtClean="0"/>
          </a:p>
          <a:p>
            <a:pPr lvl="1"/>
            <a:r>
              <a:rPr lang="en-CA" dirty="0" smtClean="0"/>
              <a:t>Toyota or Honda</a:t>
            </a:r>
            <a:endParaRPr lang="en-CA" dirty="0" smtClean="0"/>
          </a:p>
          <a:p>
            <a:r>
              <a:rPr lang="en-CA" dirty="0" smtClean="0"/>
              <a:t>Go something in-between – Choose Oracle</a:t>
            </a:r>
            <a:endParaRPr lang="en-CA" dirty="0"/>
          </a:p>
        </p:txBody>
      </p:sp>
      <p:pic>
        <p:nvPicPr>
          <p:cNvPr id="4098" name="Picture 2" descr="https://login.salesforce.com/img/logo198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4648200"/>
            <a:ext cx="2548991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https://encrypted-tbn0.gstatic.com/images?q=tbn:ANd9GcShOrWcwaxzcW8Hseu-PH6UXH8Dxmk8YBwY6izX4Ztcn-ziSEpaJorRblU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4757736"/>
            <a:ext cx="2667000" cy="11272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https://encrypted-tbn3.gstatic.com/images?q=tbn:ANd9GcRBS_idnLgyhvfPxp2Zi2j6kxUsGJiWCdjdcNfJm6L8qPwXN8v7_TpK8xw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1426" y="4681537"/>
            <a:ext cx="2659674" cy="1414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12184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Evaluation Methodology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Requirements</a:t>
            </a:r>
          </a:p>
          <a:p>
            <a:pPr lvl="1"/>
            <a:r>
              <a:rPr lang="en-CA" dirty="0" smtClean="0"/>
              <a:t>Features</a:t>
            </a:r>
          </a:p>
          <a:p>
            <a:pPr lvl="1"/>
            <a:r>
              <a:rPr lang="en-CA" dirty="0" smtClean="0"/>
              <a:t>Budget</a:t>
            </a:r>
          </a:p>
          <a:p>
            <a:r>
              <a:rPr lang="en-CA" dirty="0" smtClean="0"/>
              <a:t>Preliminary Assessment</a:t>
            </a:r>
          </a:p>
          <a:p>
            <a:pPr lvl="1"/>
            <a:r>
              <a:rPr lang="en-CA" dirty="0" smtClean="0"/>
              <a:t>Top 40 Universe List for consideration</a:t>
            </a:r>
          </a:p>
          <a:p>
            <a:r>
              <a:rPr lang="en-CA" dirty="0" smtClean="0"/>
              <a:t>Shortlist using Gartner Group Magic Quadrant overlay for </a:t>
            </a:r>
            <a:r>
              <a:rPr lang="en-CA" dirty="0" err="1" smtClean="0"/>
              <a:t>Lupa</a:t>
            </a:r>
            <a:r>
              <a:rPr lang="en-CA" dirty="0" smtClean="0"/>
              <a:t> Solutions’ specific needs</a:t>
            </a:r>
          </a:p>
          <a:p>
            <a:pPr lvl="1"/>
            <a:r>
              <a:rPr lang="en-CA" dirty="0" smtClean="0"/>
              <a:t>Pre-evaluate top 5 applications</a:t>
            </a:r>
          </a:p>
          <a:p>
            <a:r>
              <a:rPr lang="en-CA" dirty="0" smtClean="0"/>
              <a:t>Weight-factor scoring and ranking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269119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Requirements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CA" dirty="0" smtClean="0"/>
              <a:t>Features: </a:t>
            </a:r>
          </a:p>
          <a:p>
            <a:pPr lvl="1"/>
            <a:r>
              <a:rPr lang="en-CA" dirty="0" smtClean="0"/>
              <a:t>List Given for Must Have/ Wants</a:t>
            </a:r>
          </a:p>
          <a:p>
            <a:pPr lvl="2"/>
            <a:r>
              <a:rPr lang="en-CA" dirty="0" smtClean="0"/>
              <a:t>TBD – waiting for Matthew </a:t>
            </a:r>
            <a:r>
              <a:rPr lang="en-CA" dirty="0" err="1" smtClean="0"/>
              <a:t>Dundon</a:t>
            </a:r>
            <a:r>
              <a:rPr lang="en-CA" dirty="0" smtClean="0"/>
              <a:t>/team feedback.</a:t>
            </a:r>
          </a:p>
          <a:p>
            <a:pPr lvl="1"/>
            <a:r>
              <a:rPr lang="en-CA" dirty="0" smtClean="0"/>
              <a:t>For use with </a:t>
            </a:r>
            <a:r>
              <a:rPr lang="en-CA" dirty="0" err="1" smtClean="0"/>
              <a:t>Lupa’s</a:t>
            </a:r>
            <a:r>
              <a:rPr lang="en-CA" dirty="0" smtClean="0"/>
              <a:t> clients with respect to their customers (B2C)</a:t>
            </a:r>
          </a:p>
          <a:p>
            <a:pPr lvl="2"/>
            <a:r>
              <a:rPr lang="en-CA" dirty="0" smtClean="0"/>
              <a:t>Content management, email marketing, analytics, contacts and sales management</a:t>
            </a:r>
          </a:p>
          <a:p>
            <a:r>
              <a:rPr lang="en-CA" dirty="0" smtClean="0"/>
              <a:t>Budget:</a:t>
            </a:r>
          </a:p>
          <a:p>
            <a:pPr lvl="1"/>
            <a:r>
              <a:rPr lang="en-CA" dirty="0" smtClean="0"/>
              <a:t>$30,000 USD/year; Total Cost of Ownership to be $50-60k/year; prefer less</a:t>
            </a:r>
          </a:p>
          <a:p>
            <a:pPr lvl="1"/>
            <a:r>
              <a:rPr lang="en-CA" dirty="0" smtClean="0"/>
              <a:t>Equivalent to $2,500/month for all users/seats</a:t>
            </a:r>
          </a:p>
        </p:txBody>
      </p:sp>
    </p:spTree>
    <p:extLst>
      <p:ext uri="{BB962C8B-B14F-4D97-AF65-F5344CB8AC3E}">
        <p14:creationId xmlns:p14="http://schemas.microsoft.com/office/powerpoint/2010/main" val="3441225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Top 42 Applications (Long list)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465320"/>
          </a:xfrm>
        </p:spPr>
        <p:txBody>
          <a:bodyPr>
            <a:noAutofit/>
          </a:bodyPr>
          <a:lstStyle/>
          <a:p>
            <a:r>
              <a:rPr lang="en-CA" sz="1300" dirty="0" smtClean="0"/>
              <a:t>Act</a:t>
            </a:r>
            <a:r>
              <a:rPr lang="en-CA" sz="1300" dirty="0"/>
              <a:t>!</a:t>
            </a:r>
          </a:p>
          <a:p>
            <a:r>
              <a:rPr lang="en-CA" sz="1300" dirty="0" err="1" smtClean="0"/>
              <a:t>Aptean</a:t>
            </a:r>
            <a:endParaRPr lang="en-CA" sz="1300" dirty="0"/>
          </a:p>
          <a:p>
            <a:r>
              <a:rPr lang="en-CA" sz="1300" dirty="0" smtClean="0"/>
              <a:t>Base </a:t>
            </a:r>
            <a:r>
              <a:rPr lang="en-CA" sz="1300" dirty="0"/>
              <a:t>CRM</a:t>
            </a:r>
          </a:p>
          <a:p>
            <a:pPr>
              <a:spcBef>
                <a:spcPts val="0"/>
              </a:spcBef>
            </a:pPr>
            <a:r>
              <a:rPr lang="en-CA" sz="1300" dirty="0" err="1" smtClean="0"/>
              <a:t>blueCamroo</a:t>
            </a:r>
            <a:endParaRPr lang="en-CA" sz="1300" dirty="0"/>
          </a:p>
          <a:p>
            <a:r>
              <a:rPr lang="en-CA" sz="1300" dirty="0" smtClean="0"/>
              <a:t>Bpm </a:t>
            </a:r>
            <a:r>
              <a:rPr lang="en-CA" sz="1300" dirty="0"/>
              <a:t>online</a:t>
            </a:r>
          </a:p>
          <a:p>
            <a:r>
              <a:rPr lang="en-CA" sz="1300" dirty="0" smtClean="0"/>
              <a:t>C2CRM</a:t>
            </a:r>
            <a:endParaRPr lang="en-CA" sz="1300" dirty="0"/>
          </a:p>
          <a:p>
            <a:r>
              <a:rPr lang="en-CA" sz="1300" dirty="0" smtClean="0"/>
              <a:t>Campaigner</a:t>
            </a:r>
            <a:endParaRPr lang="en-CA" sz="1300" dirty="0"/>
          </a:p>
          <a:p>
            <a:r>
              <a:rPr lang="en-CA" sz="1300" dirty="0" err="1" smtClean="0"/>
              <a:t>Claritysoft</a:t>
            </a:r>
            <a:endParaRPr lang="en-CA" sz="1300" dirty="0"/>
          </a:p>
          <a:p>
            <a:r>
              <a:rPr lang="en-CA" sz="1300" dirty="0" err="1" smtClean="0"/>
              <a:t>ClickHQ</a:t>
            </a:r>
            <a:endParaRPr lang="en-CA" sz="1300" dirty="0"/>
          </a:p>
          <a:p>
            <a:r>
              <a:rPr lang="en-CA" sz="1300" dirty="0" smtClean="0"/>
              <a:t>Commence</a:t>
            </a:r>
            <a:endParaRPr lang="en-CA" sz="1300" dirty="0"/>
          </a:p>
          <a:p>
            <a:r>
              <a:rPr lang="en-CA" sz="1300" dirty="0" smtClean="0"/>
              <a:t>Goldmine</a:t>
            </a:r>
            <a:endParaRPr lang="en-CA" sz="1300" dirty="0"/>
          </a:p>
          <a:p>
            <a:r>
              <a:rPr lang="en-CA" sz="1300" dirty="0" smtClean="0"/>
              <a:t>Gold-vision</a:t>
            </a:r>
            <a:endParaRPr lang="en-CA" sz="1300" dirty="0"/>
          </a:p>
          <a:p>
            <a:r>
              <a:rPr lang="en-CA" sz="1300" dirty="0" err="1" smtClean="0"/>
              <a:t>Highrise</a:t>
            </a:r>
            <a:endParaRPr lang="en-CA" sz="1300" dirty="0"/>
          </a:p>
          <a:p>
            <a:r>
              <a:rPr lang="en-CA" sz="1300" dirty="0" err="1" smtClean="0"/>
              <a:t>Hubspot</a:t>
            </a:r>
            <a:endParaRPr lang="en-CA" sz="1300" dirty="0"/>
          </a:p>
          <a:p>
            <a:r>
              <a:rPr lang="en-CA" sz="1300" dirty="0" smtClean="0"/>
              <a:t>Info </a:t>
            </a:r>
            <a:r>
              <a:rPr lang="en-CA" sz="1300" dirty="0"/>
              <a:t>CRM</a:t>
            </a:r>
          </a:p>
          <a:p>
            <a:r>
              <a:rPr lang="en-CA" sz="1300" dirty="0" err="1" smtClean="0"/>
              <a:t>InfoFlo</a:t>
            </a:r>
            <a:endParaRPr lang="en-CA" sz="1300" dirty="0"/>
          </a:p>
          <a:p>
            <a:r>
              <a:rPr lang="en-CA" sz="1300" dirty="0" err="1" smtClean="0"/>
              <a:t>Infusionsoft</a:t>
            </a:r>
            <a:endParaRPr lang="en-CA" sz="1300" dirty="0"/>
          </a:p>
          <a:p>
            <a:r>
              <a:rPr lang="en-CA" sz="1300" dirty="0" smtClean="0"/>
              <a:t>Insightly</a:t>
            </a:r>
            <a:endParaRPr lang="en-CA" sz="1300" dirty="0"/>
          </a:p>
          <a:p>
            <a:r>
              <a:rPr lang="en-CA" sz="1300" dirty="0" err="1" smtClean="0"/>
              <a:t>Leadmaster</a:t>
            </a:r>
            <a:endParaRPr lang="en-CA" sz="1300" dirty="0" smtClean="0"/>
          </a:p>
          <a:p>
            <a:r>
              <a:rPr lang="en-CA" sz="1300" dirty="0" smtClean="0"/>
              <a:t>Maximizer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876800" y="2019377"/>
            <a:ext cx="4038600" cy="46935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1300" dirty="0" smtClean="0"/>
              <a:t>Microsoft Dynamics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1300" dirty="0" err="1" smtClean="0"/>
              <a:t>Netsuite</a:t>
            </a:r>
            <a:r>
              <a:rPr lang="en-CA" sz="1300" dirty="0" smtClean="0"/>
              <a:t> CRM+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1300" dirty="0" smtClean="0"/>
              <a:t>Nimble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1300" dirty="0" smtClean="0"/>
              <a:t>Nutshell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1300" dirty="0" err="1" smtClean="0"/>
              <a:t>OnContact</a:t>
            </a:r>
            <a:endParaRPr lang="en-CA" sz="13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1300" dirty="0" smtClean="0"/>
              <a:t>Oracle CRM </a:t>
            </a:r>
            <a:r>
              <a:rPr lang="en-CA" sz="1300" dirty="0" err="1" smtClean="0"/>
              <a:t>OnDemand</a:t>
            </a:r>
            <a:endParaRPr lang="en-CA" sz="13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1300" dirty="0" err="1" smtClean="0"/>
              <a:t>Pegasystems</a:t>
            </a:r>
            <a:endParaRPr lang="en-CA" sz="13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1300" dirty="0" err="1" smtClean="0"/>
              <a:t>Pipedrive</a:t>
            </a:r>
            <a:endParaRPr lang="en-CA" sz="13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1300" dirty="0" err="1" smtClean="0"/>
              <a:t>PipelineDeals</a:t>
            </a:r>
            <a:endParaRPr lang="en-CA" sz="13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1300" dirty="0" err="1" smtClean="0"/>
              <a:t>Pipeliner</a:t>
            </a:r>
            <a:endParaRPr lang="en-CA" sz="13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1300" dirty="0" smtClean="0"/>
              <a:t>Prophet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1300" dirty="0" smtClean="0"/>
              <a:t>Sage CRM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1300" dirty="0" smtClean="0"/>
              <a:t>Salesforce Sales Cloud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1300" dirty="0" err="1" smtClean="0"/>
              <a:t>Salesnet</a:t>
            </a:r>
            <a:endParaRPr lang="en-CA" sz="13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1300" dirty="0" err="1" smtClean="0"/>
              <a:t>Salesnexus</a:t>
            </a:r>
            <a:endParaRPr lang="en-CA" sz="13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1300" dirty="0" smtClean="0"/>
              <a:t>SAP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1300" dirty="0" err="1" smtClean="0"/>
              <a:t>Soffront</a:t>
            </a:r>
            <a:endParaRPr lang="en-CA" sz="13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1300" dirty="0" err="1" smtClean="0"/>
              <a:t>SugarCRM</a:t>
            </a:r>
            <a:endParaRPr lang="en-CA" sz="13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1300" dirty="0" smtClean="0"/>
              <a:t>Work[</a:t>
            </a:r>
            <a:r>
              <a:rPr lang="en-CA" sz="1300" dirty="0" err="1" smtClean="0"/>
              <a:t>etc</a:t>
            </a:r>
            <a:r>
              <a:rPr lang="en-CA" sz="1300" dirty="0" smtClean="0"/>
              <a:t>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1300" dirty="0" smtClean="0"/>
              <a:t>Workbooks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1300" dirty="0" err="1" smtClean="0"/>
              <a:t>ZohoCRM</a:t>
            </a:r>
            <a:endParaRPr lang="en-CA" sz="13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1300" dirty="0" err="1" smtClean="0"/>
              <a:t>Zendesk</a:t>
            </a:r>
            <a:endParaRPr lang="en-CA" sz="13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CA" sz="1300" dirty="0"/>
          </a:p>
        </p:txBody>
      </p:sp>
    </p:spTree>
    <p:extLst>
      <p:ext uri="{BB962C8B-B14F-4D97-AF65-F5344CB8AC3E}">
        <p14:creationId xmlns:p14="http://schemas.microsoft.com/office/powerpoint/2010/main" val="1301952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Shortlist: Leaders, Challengers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3886200" cy="4389120"/>
          </a:xfrm>
        </p:spPr>
        <p:txBody>
          <a:bodyPr>
            <a:normAutofit lnSpcReduction="10000"/>
          </a:bodyPr>
          <a:lstStyle/>
          <a:p>
            <a:r>
              <a:rPr lang="en-CA" dirty="0" smtClean="0"/>
              <a:t>Leaders: Most trusted, capable, innovative</a:t>
            </a:r>
          </a:p>
          <a:p>
            <a:r>
              <a:rPr lang="en-CA" dirty="0" smtClean="0"/>
              <a:t>Challengers: challenge for leadership</a:t>
            </a:r>
          </a:p>
          <a:p>
            <a:r>
              <a:rPr lang="en-CA" dirty="0" smtClean="0"/>
              <a:t>Visionaries – great vision but does not fully execute</a:t>
            </a:r>
          </a:p>
          <a:p>
            <a:r>
              <a:rPr lang="en-CA" dirty="0" smtClean="0"/>
              <a:t>Niche Players – value, specific focus but lacks full breath/depth of vision and execution</a:t>
            </a:r>
            <a:endParaRPr lang="en-CA" dirty="0"/>
          </a:p>
        </p:txBody>
      </p:sp>
      <p:pic>
        <p:nvPicPr>
          <p:cNvPr id="2050" name="Picture 2" descr="https://d26a57ydsghvgx.cloudfront.net/content/resources/Gartner-Magic-Quadrant-CRM-May-2016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0165" y="1976651"/>
            <a:ext cx="4673599" cy="487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52988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Shortlist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935480"/>
            <a:ext cx="8763000" cy="4389120"/>
          </a:xfrm>
        </p:spPr>
        <p:txBody>
          <a:bodyPr>
            <a:normAutofit fontScale="92500" lnSpcReduction="20000"/>
          </a:bodyPr>
          <a:lstStyle/>
          <a:p>
            <a:r>
              <a:rPr lang="en-CA" dirty="0" smtClean="0"/>
              <a:t>Based on budget, all top 40 applications remain viable with most apps costing between $25-75/</a:t>
            </a:r>
            <a:r>
              <a:rPr lang="en-CA" dirty="0" err="1" smtClean="0"/>
              <a:t>mo</a:t>
            </a:r>
            <a:r>
              <a:rPr lang="en-CA" dirty="0" smtClean="0"/>
              <a:t>/user.  At the top end, ($/</a:t>
            </a:r>
            <a:r>
              <a:rPr lang="en-CA" dirty="0" err="1" smtClean="0"/>
              <a:t>mo</a:t>
            </a:r>
            <a:r>
              <a:rPr lang="en-CA" dirty="0" smtClean="0"/>
              <a:t>/user; +10 user cost): </a:t>
            </a:r>
            <a:r>
              <a:rPr lang="en-CA" dirty="0" smtClean="0">
                <a:solidFill>
                  <a:srgbClr val="FF0000"/>
                </a:solidFill>
              </a:rPr>
              <a:t>(red within Gartner MQ)</a:t>
            </a:r>
          </a:p>
          <a:p>
            <a:pPr lvl="1"/>
            <a:r>
              <a:rPr lang="en-CA" dirty="0" err="1" smtClean="0"/>
              <a:t>Hubspot</a:t>
            </a:r>
            <a:r>
              <a:rPr lang="en-CA" dirty="0" smtClean="0"/>
              <a:t> (free)    		 $200/mo-800/</a:t>
            </a:r>
            <a:r>
              <a:rPr lang="en-CA" dirty="0" err="1" smtClean="0"/>
              <a:t>mo</a:t>
            </a:r>
            <a:r>
              <a:rPr lang="en-CA" dirty="0" smtClean="0"/>
              <a:t> 	$24,000/year</a:t>
            </a:r>
          </a:p>
          <a:p>
            <a:pPr lvl="1"/>
            <a:r>
              <a:rPr lang="en-CA" dirty="0" err="1" smtClean="0">
                <a:solidFill>
                  <a:srgbClr val="FF0000"/>
                </a:solidFill>
              </a:rPr>
              <a:t>Pegasystems</a:t>
            </a:r>
            <a:r>
              <a:rPr lang="en-CA" dirty="0" smtClean="0">
                <a:solidFill>
                  <a:srgbClr val="FF0000"/>
                </a:solidFill>
              </a:rPr>
              <a:t> 		 $200/</a:t>
            </a:r>
            <a:r>
              <a:rPr lang="en-CA" dirty="0" err="1" smtClean="0">
                <a:solidFill>
                  <a:srgbClr val="FF0000"/>
                </a:solidFill>
              </a:rPr>
              <a:t>mo</a:t>
            </a:r>
            <a:r>
              <a:rPr lang="en-CA" dirty="0" smtClean="0">
                <a:solidFill>
                  <a:srgbClr val="FF0000"/>
                </a:solidFill>
              </a:rPr>
              <a:t>/user 		$24,000/year</a:t>
            </a:r>
          </a:p>
          <a:p>
            <a:pPr lvl="1"/>
            <a:r>
              <a:rPr lang="en-CA" dirty="0" err="1" smtClean="0"/>
              <a:t>Infusionsoft</a:t>
            </a:r>
            <a:r>
              <a:rPr lang="en-CA" dirty="0" smtClean="0"/>
              <a:t> 		 $199/</a:t>
            </a:r>
            <a:r>
              <a:rPr lang="en-CA" dirty="0" err="1" smtClean="0"/>
              <a:t>mo</a:t>
            </a:r>
            <a:r>
              <a:rPr lang="en-CA" dirty="0" smtClean="0"/>
              <a:t>/user 		$23,880/year</a:t>
            </a:r>
          </a:p>
          <a:p>
            <a:pPr lvl="1"/>
            <a:r>
              <a:rPr lang="en-CA" dirty="0" err="1" smtClean="0"/>
              <a:t>Netsuite</a:t>
            </a:r>
            <a:r>
              <a:rPr lang="en-CA" dirty="0" smtClean="0"/>
              <a:t> CRM 		 $129/</a:t>
            </a:r>
            <a:r>
              <a:rPr lang="en-CA" dirty="0" err="1" smtClean="0"/>
              <a:t>mo</a:t>
            </a:r>
            <a:r>
              <a:rPr lang="en-CA" dirty="0" smtClean="0"/>
              <a:t>/user 		$15,480/year</a:t>
            </a:r>
          </a:p>
          <a:p>
            <a:pPr lvl="1"/>
            <a:r>
              <a:rPr lang="en-CA" dirty="0">
                <a:solidFill>
                  <a:srgbClr val="FF0000"/>
                </a:solidFill>
              </a:rPr>
              <a:t>Salesforce w/Mobile	$125/</a:t>
            </a:r>
            <a:r>
              <a:rPr lang="en-CA" dirty="0" err="1">
                <a:solidFill>
                  <a:srgbClr val="FF0000"/>
                </a:solidFill>
              </a:rPr>
              <a:t>mo</a:t>
            </a:r>
            <a:r>
              <a:rPr lang="en-CA" dirty="0">
                <a:solidFill>
                  <a:srgbClr val="FF0000"/>
                </a:solidFill>
              </a:rPr>
              <a:t>/user		</a:t>
            </a:r>
            <a:r>
              <a:rPr lang="en-CA" dirty="0" smtClean="0">
                <a:solidFill>
                  <a:srgbClr val="FF0000"/>
                </a:solidFill>
              </a:rPr>
              <a:t>$15,000/year</a:t>
            </a:r>
            <a:endParaRPr lang="en-CA" dirty="0">
              <a:solidFill>
                <a:srgbClr val="FF0000"/>
              </a:solidFill>
            </a:endParaRPr>
          </a:p>
          <a:p>
            <a:pPr lvl="2"/>
            <a:r>
              <a:rPr lang="en-CA" dirty="0" smtClean="0">
                <a:solidFill>
                  <a:srgbClr val="FF0000"/>
                </a:solidFill>
              </a:rPr>
              <a:t>Salesforce</a:t>
            </a:r>
            <a:r>
              <a:rPr lang="en-CA" dirty="0">
                <a:solidFill>
                  <a:srgbClr val="FF0000"/>
                </a:solidFill>
              </a:rPr>
              <a:t>		 $75-300/</a:t>
            </a:r>
            <a:r>
              <a:rPr lang="en-CA" dirty="0" err="1">
                <a:solidFill>
                  <a:srgbClr val="FF0000"/>
                </a:solidFill>
              </a:rPr>
              <a:t>mo</a:t>
            </a:r>
            <a:r>
              <a:rPr lang="en-CA" dirty="0">
                <a:solidFill>
                  <a:srgbClr val="FF0000"/>
                </a:solidFill>
              </a:rPr>
              <a:t>/user	 </a:t>
            </a:r>
            <a:r>
              <a:rPr lang="en-CA" dirty="0" smtClean="0">
                <a:solidFill>
                  <a:srgbClr val="FF0000"/>
                </a:solidFill>
              </a:rPr>
              <a:t>	   $9,000/year</a:t>
            </a:r>
          </a:p>
          <a:p>
            <a:pPr lvl="1"/>
            <a:r>
              <a:rPr lang="en-CA" dirty="0" smtClean="0">
                <a:solidFill>
                  <a:srgbClr val="FF0000"/>
                </a:solidFill>
              </a:rPr>
              <a:t>Oracle CRM </a:t>
            </a:r>
            <a:r>
              <a:rPr lang="en-CA" dirty="0" err="1" smtClean="0">
                <a:solidFill>
                  <a:srgbClr val="FF0000"/>
                </a:solidFill>
              </a:rPr>
              <a:t>OnDemand</a:t>
            </a:r>
            <a:r>
              <a:rPr lang="en-CA" dirty="0" smtClean="0">
                <a:solidFill>
                  <a:srgbClr val="FF0000"/>
                </a:solidFill>
              </a:rPr>
              <a:t>  $75/</a:t>
            </a:r>
            <a:r>
              <a:rPr lang="en-CA" dirty="0" err="1" smtClean="0">
                <a:solidFill>
                  <a:srgbClr val="FF0000"/>
                </a:solidFill>
              </a:rPr>
              <a:t>mo</a:t>
            </a:r>
            <a:r>
              <a:rPr lang="en-CA" dirty="0" smtClean="0">
                <a:solidFill>
                  <a:srgbClr val="FF0000"/>
                </a:solidFill>
              </a:rPr>
              <a:t>/user 		 $9,000/year</a:t>
            </a:r>
          </a:p>
          <a:p>
            <a:pPr lvl="1"/>
            <a:r>
              <a:rPr lang="en-CA" dirty="0" smtClean="0">
                <a:solidFill>
                  <a:srgbClr val="FF0000"/>
                </a:solidFill>
              </a:rPr>
              <a:t>Microsoft Dynamics 	 $65/</a:t>
            </a:r>
            <a:r>
              <a:rPr lang="en-CA" dirty="0" err="1" smtClean="0">
                <a:solidFill>
                  <a:srgbClr val="FF0000"/>
                </a:solidFill>
              </a:rPr>
              <a:t>mo</a:t>
            </a:r>
            <a:r>
              <a:rPr lang="en-CA" dirty="0" smtClean="0">
                <a:solidFill>
                  <a:srgbClr val="FF0000"/>
                </a:solidFill>
              </a:rPr>
              <a:t>/user 		 $7,800/year</a:t>
            </a:r>
          </a:p>
          <a:p>
            <a:pPr lvl="1"/>
            <a:r>
              <a:rPr lang="en-CA" dirty="0" err="1" smtClean="0"/>
              <a:t>SugarCRM</a:t>
            </a:r>
            <a:r>
              <a:rPr lang="en-CA" dirty="0" smtClean="0"/>
              <a:t>		 $65/</a:t>
            </a:r>
            <a:r>
              <a:rPr lang="en-CA" dirty="0" err="1" smtClean="0"/>
              <a:t>mo</a:t>
            </a:r>
            <a:r>
              <a:rPr lang="en-CA" dirty="0" smtClean="0"/>
              <a:t>/user 		 $7,800/year</a:t>
            </a:r>
          </a:p>
          <a:p>
            <a:pPr lvl="1"/>
            <a:r>
              <a:rPr lang="en-CA" dirty="0" err="1" smtClean="0">
                <a:solidFill>
                  <a:srgbClr val="FF0000"/>
                </a:solidFill>
              </a:rPr>
              <a:t>Zendesk</a:t>
            </a:r>
            <a:r>
              <a:rPr lang="en-CA" dirty="0" smtClean="0">
                <a:solidFill>
                  <a:srgbClr val="FF0000"/>
                </a:solidFill>
              </a:rPr>
              <a:t>			 $49/</a:t>
            </a:r>
            <a:r>
              <a:rPr lang="en-CA" dirty="0" err="1" smtClean="0">
                <a:solidFill>
                  <a:srgbClr val="FF0000"/>
                </a:solidFill>
              </a:rPr>
              <a:t>mo</a:t>
            </a:r>
            <a:r>
              <a:rPr lang="en-CA" dirty="0" smtClean="0">
                <a:solidFill>
                  <a:srgbClr val="FF0000"/>
                </a:solidFill>
              </a:rPr>
              <a:t>/user 		 $5,880/year</a:t>
            </a:r>
          </a:p>
        </p:txBody>
      </p:sp>
    </p:spTree>
    <p:extLst>
      <p:ext uri="{BB962C8B-B14F-4D97-AF65-F5344CB8AC3E}">
        <p14:creationId xmlns:p14="http://schemas.microsoft.com/office/powerpoint/2010/main" val="2168984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Recommendation For Features Weight-Factor Analysis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CA" dirty="0" smtClean="0"/>
              <a:t>Performance leadership, extensibility for future needs, features, integration (w/requirement to spend less)</a:t>
            </a:r>
          </a:p>
          <a:p>
            <a:pPr lvl="1"/>
            <a:r>
              <a:rPr lang="en-CA" dirty="0" smtClean="0"/>
              <a:t>#1 - Salesforce $75-125/</a:t>
            </a:r>
            <a:r>
              <a:rPr lang="en-CA" dirty="0" err="1" smtClean="0"/>
              <a:t>mo</a:t>
            </a:r>
            <a:r>
              <a:rPr lang="en-CA" dirty="0" smtClean="0"/>
              <a:t>/user</a:t>
            </a:r>
          </a:p>
          <a:p>
            <a:pPr lvl="1"/>
            <a:r>
              <a:rPr lang="en-CA" dirty="0" smtClean="0"/>
              <a:t>#2</a:t>
            </a:r>
            <a:r>
              <a:rPr lang="en-CA" dirty="0"/>
              <a:t> - </a:t>
            </a:r>
            <a:r>
              <a:rPr lang="en-CA" dirty="0" smtClean="0"/>
              <a:t>Oracle CRM On Demand $75/</a:t>
            </a:r>
            <a:r>
              <a:rPr lang="en-CA" dirty="0" err="1" smtClean="0"/>
              <a:t>mo</a:t>
            </a:r>
            <a:r>
              <a:rPr lang="en-CA" dirty="0" smtClean="0"/>
              <a:t>/user</a:t>
            </a:r>
          </a:p>
          <a:p>
            <a:r>
              <a:rPr lang="en-CA" dirty="0" smtClean="0"/>
              <a:t>Value, less robust, but still a leading product</a:t>
            </a:r>
          </a:p>
          <a:p>
            <a:pPr lvl="1"/>
            <a:r>
              <a:rPr lang="en-CA" dirty="0" smtClean="0"/>
              <a:t>#3 - </a:t>
            </a:r>
            <a:r>
              <a:rPr lang="en-CA" dirty="0" err="1" smtClean="0"/>
              <a:t>Zendesk</a:t>
            </a:r>
            <a:r>
              <a:rPr lang="en-CA" dirty="0" smtClean="0"/>
              <a:t> $49/</a:t>
            </a:r>
            <a:r>
              <a:rPr lang="en-CA" dirty="0" err="1" smtClean="0"/>
              <a:t>mo</a:t>
            </a:r>
            <a:r>
              <a:rPr lang="en-CA" dirty="0" smtClean="0"/>
              <a:t>/user</a:t>
            </a:r>
          </a:p>
          <a:p>
            <a:r>
              <a:rPr lang="en-CA" dirty="0" smtClean="0"/>
              <a:t>Niche product for</a:t>
            </a:r>
          </a:p>
          <a:p>
            <a:pPr lvl="1"/>
            <a:r>
              <a:rPr lang="en-CA" dirty="0" smtClean="0"/>
              <a:t>#4  </a:t>
            </a:r>
            <a:r>
              <a:rPr lang="en-CA" dirty="0" err="1" smtClean="0"/>
              <a:t>SugarCRM</a:t>
            </a:r>
            <a:r>
              <a:rPr lang="en-CA" dirty="0" smtClean="0"/>
              <a:t> $65/</a:t>
            </a:r>
            <a:r>
              <a:rPr lang="en-CA" dirty="0" err="1" smtClean="0"/>
              <a:t>mo</a:t>
            </a:r>
            <a:r>
              <a:rPr lang="en-CA" dirty="0" smtClean="0"/>
              <a:t> within Gartner Niche players</a:t>
            </a:r>
          </a:p>
          <a:p>
            <a:r>
              <a:rPr lang="en-CA" dirty="0" smtClean="0"/>
              <a:t>Lowest Cost Option</a:t>
            </a:r>
          </a:p>
          <a:p>
            <a:pPr lvl="1"/>
            <a:r>
              <a:rPr lang="en-CA" dirty="0" smtClean="0"/>
              <a:t>#5  </a:t>
            </a:r>
            <a:r>
              <a:rPr lang="en-CA" dirty="0" err="1" smtClean="0"/>
              <a:t>BPMonline</a:t>
            </a:r>
            <a:r>
              <a:rPr lang="en-CA" dirty="0" smtClean="0"/>
              <a:t> $25/</a:t>
            </a:r>
            <a:r>
              <a:rPr lang="en-CA" dirty="0" err="1" smtClean="0"/>
              <a:t>mo</a:t>
            </a:r>
            <a:r>
              <a:rPr lang="en-CA" dirty="0" smtClean="0"/>
              <a:t> within Gartner Niche players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022592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Features Analysis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CA" dirty="0" smtClean="0"/>
              <a:t>Features </a:t>
            </a:r>
            <a:r>
              <a:rPr lang="en-CA" dirty="0" smtClean="0"/>
              <a:t>“Must Haves” (9-10)</a:t>
            </a:r>
          </a:p>
          <a:p>
            <a:pPr marL="850392" lvl="1" indent="-457200">
              <a:buFont typeface="+mj-lt"/>
              <a:buAutoNum type="arabicPeriod"/>
            </a:pPr>
            <a:r>
              <a:rPr lang="en-CA" dirty="0" smtClean="0"/>
              <a:t>Reports &amp; Dashboards</a:t>
            </a:r>
          </a:p>
          <a:p>
            <a:pPr marL="850392" lvl="1" indent="-457200">
              <a:buFont typeface="+mj-lt"/>
              <a:buAutoNum type="arabicPeriod"/>
            </a:pPr>
            <a:r>
              <a:rPr lang="en-CA" dirty="0" smtClean="0"/>
              <a:t>Mobile CRM, mobile apps and alerts</a:t>
            </a:r>
          </a:p>
          <a:p>
            <a:pPr marL="850392" lvl="1" indent="-457200">
              <a:buFont typeface="+mj-lt"/>
              <a:buAutoNum type="arabicPeriod"/>
            </a:pPr>
            <a:r>
              <a:rPr lang="en-CA" dirty="0" smtClean="0"/>
              <a:t>Email client integration (outlook, </a:t>
            </a:r>
            <a:r>
              <a:rPr lang="en-CA" dirty="0" err="1" smtClean="0"/>
              <a:t>gmail</a:t>
            </a:r>
            <a:r>
              <a:rPr lang="en-CA" dirty="0" smtClean="0"/>
              <a:t>)</a:t>
            </a:r>
          </a:p>
          <a:p>
            <a:pPr marL="850392" lvl="1" indent="-457200">
              <a:buFont typeface="+mj-lt"/>
              <a:buAutoNum type="arabicPeriod"/>
            </a:pPr>
            <a:r>
              <a:rPr lang="en-CA" dirty="0" smtClean="0"/>
              <a:t>Workflow and approvals</a:t>
            </a:r>
          </a:p>
          <a:p>
            <a:pPr marL="850392" lvl="1" indent="-457200">
              <a:buFont typeface="+mj-lt"/>
              <a:buAutoNum type="arabicPeriod"/>
            </a:pPr>
            <a:r>
              <a:rPr lang="en-CA" dirty="0" smtClean="0"/>
              <a:t>Role based views</a:t>
            </a:r>
          </a:p>
          <a:p>
            <a:pPr marL="850392" lvl="1" indent="-457200">
              <a:buFont typeface="+mj-lt"/>
              <a:buAutoNum type="arabicPeriod"/>
            </a:pPr>
            <a:r>
              <a:rPr lang="en-CA" dirty="0" smtClean="0"/>
              <a:t>Collaboration software integration</a:t>
            </a:r>
          </a:p>
          <a:p>
            <a:r>
              <a:rPr lang="en-CA" dirty="0" smtClean="0"/>
              <a:t>“Wants” </a:t>
            </a:r>
            <a:r>
              <a:rPr lang="en-CA" dirty="0" smtClean="0"/>
              <a:t>(6-8</a:t>
            </a:r>
            <a:r>
              <a:rPr lang="en-CA" dirty="0" smtClean="0"/>
              <a:t>)</a:t>
            </a:r>
          </a:p>
          <a:p>
            <a:pPr lvl="2"/>
            <a:r>
              <a:rPr lang="en-CA" dirty="0" smtClean="0"/>
              <a:t>Sales data, file storage, sync, share</a:t>
            </a:r>
          </a:p>
          <a:p>
            <a:pPr lvl="2"/>
            <a:r>
              <a:rPr lang="en-CA" dirty="0" smtClean="0"/>
              <a:t>Partner management</a:t>
            </a:r>
          </a:p>
          <a:p>
            <a:pPr lvl="2"/>
            <a:r>
              <a:rPr lang="en-CA" dirty="0" smtClean="0"/>
              <a:t>Contact management</a:t>
            </a:r>
          </a:p>
          <a:p>
            <a:pPr lvl="2"/>
            <a:r>
              <a:rPr lang="en-CA" dirty="0" smtClean="0"/>
              <a:t>Sales team and customer opportunity management</a:t>
            </a:r>
          </a:p>
          <a:p>
            <a:pPr lvl="2"/>
            <a:r>
              <a:rPr lang="en-CA" dirty="0" smtClean="0"/>
              <a:t>Sales analytics</a:t>
            </a:r>
          </a:p>
          <a:p>
            <a:pPr lvl="2"/>
            <a:r>
              <a:rPr lang="en-CA" dirty="0" smtClean="0"/>
              <a:t>Sales </a:t>
            </a:r>
            <a:r>
              <a:rPr lang="en-CA" dirty="0" smtClean="0"/>
              <a:t>collaboration</a:t>
            </a:r>
          </a:p>
          <a:p>
            <a:r>
              <a:rPr lang="en-CA" dirty="0" smtClean="0"/>
              <a:t>Others (0-5)</a:t>
            </a:r>
            <a:endParaRPr lang="en-CA" dirty="0" smtClean="0"/>
          </a:p>
        </p:txBody>
      </p:sp>
    </p:spTree>
    <p:extLst>
      <p:ext uri="{BB962C8B-B14F-4D97-AF65-F5344CB8AC3E}">
        <p14:creationId xmlns:p14="http://schemas.microsoft.com/office/powerpoint/2010/main" val="61231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1958" y="1219200"/>
            <a:ext cx="5983442" cy="502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Results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CA" dirty="0" smtClean="0"/>
              <a:t>“Must Haves”</a:t>
            </a:r>
          </a:p>
          <a:p>
            <a:r>
              <a:rPr lang="en-CA" dirty="0" smtClean="0"/>
              <a:t>#1 Salesforce</a:t>
            </a:r>
          </a:p>
          <a:p>
            <a:r>
              <a:rPr lang="en-CA" dirty="0" smtClean="0"/>
              <a:t>#2 Oracle</a:t>
            </a:r>
          </a:p>
          <a:p>
            <a:r>
              <a:rPr lang="en-CA" dirty="0" smtClean="0"/>
              <a:t>#3 </a:t>
            </a:r>
            <a:r>
              <a:rPr lang="en-CA" dirty="0" err="1" smtClean="0"/>
              <a:t>SugarCRM</a:t>
            </a:r>
            <a:endParaRPr lang="en-CA" dirty="0" smtClean="0"/>
          </a:p>
          <a:p>
            <a:endParaRPr lang="en-CA" dirty="0"/>
          </a:p>
          <a:p>
            <a:r>
              <a:rPr lang="en-CA" dirty="0" smtClean="0"/>
              <a:t>Only 3 apps </a:t>
            </a:r>
            <a:br>
              <a:rPr lang="en-CA" dirty="0" smtClean="0"/>
            </a:br>
            <a:r>
              <a:rPr lang="en-CA" dirty="0" smtClean="0"/>
              <a:t>met all 6 must-</a:t>
            </a:r>
            <a:br>
              <a:rPr lang="en-CA" dirty="0" smtClean="0"/>
            </a:br>
            <a:r>
              <a:rPr lang="en-CA" dirty="0" smtClean="0"/>
              <a:t>have require-</a:t>
            </a:r>
            <a:br>
              <a:rPr lang="en-CA" dirty="0" smtClean="0"/>
            </a:br>
            <a:r>
              <a:rPr lang="en-CA" dirty="0" err="1" smtClean="0"/>
              <a:t>ments</a:t>
            </a:r>
            <a:r>
              <a:rPr lang="en-CA" dirty="0" smtClean="0"/>
              <a:t>.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2931958" y="1066800"/>
            <a:ext cx="1371600" cy="266700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" name="Rounded Rectangle 6"/>
          <p:cNvSpPr/>
          <p:nvPr/>
        </p:nvSpPr>
        <p:spPr>
          <a:xfrm>
            <a:off x="4298795" y="1066800"/>
            <a:ext cx="1371600" cy="266700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" name="Rounded Rectangle 7"/>
          <p:cNvSpPr/>
          <p:nvPr/>
        </p:nvSpPr>
        <p:spPr>
          <a:xfrm>
            <a:off x="6589558" y="1071562"/>
            <a:ext cx="1371600" cy="266700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" name="Rectangle 5"/>
          <p:cNvSpPr/>
          <p:nvPr/>
        </p:nvSpPr>
        <p:spPr>
          <a:xfrm>
            <a:off x="2931958" y="1219200"/>
            <a:ext cx="5983442" cy="5029200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74298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1608</TotalTime>
  <Words>489</Words>
  <Application>Microsoft Office PowerPoint</Application>
  <PresentationFormat>On-screen Show (4:3)</PresentationFormat>
  <Paragraphs>127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Flow</vt:lpstr>
      <vt:lpstr>Marketing CRM and Collaboration Software Evaluation and Analysis</vt:lpstr>
      <vt:lpstr>Evaluation Methodology</vt:lpstr>
      <vt:lpstr>Requirements</vt:lpstr>
      <vt:lpstr>Top 42 Applications (Long list)</vt:lpstr>
      <vt:lpstr>Shortlist: Leaders, Challengers</vt:lpstr>
      <vt:lpstr>Shortlist</vt:lpstr>
      <vt:lpstr>Recommendation For Features Weight-Factor Analysis</vt:lpstr>
      <vt:lpstr>Features Analysis</vt:lpstr>
      <vt:lpstr>Results</vt:lpstr>
      <vt:lpstr>Results</vt:lpstr>
      <vt:lpstr>PowerPoint Presentation</vt:lpstr>
      <vt:lpstr>Performance vs. Value</vt:lpstr>
      <vt:lpstr>Recommendations  (given Lupa’s requirements, preferences, budget)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Marketing CRM and Collaboration Software Evaluation</dc:title>
  <dc:creator>Al Leong</dc:creator>
  <cp:lastModifiedBy>Al Leong</cp:lastModifiedBy>
  <cp:revision>67</cp:revision>
  <dcterms:created xsi:type="dcterms:W3CDTF">2016-06-17T17:50:52Z</dcterms:created>
  <dcterms:modified xsi:type="dcterms:W3CDTF">2016-06-28T16:43:45Z</dcterms:modified>
</cp:coreProperties>
</file>